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10"/>
  </p:notesMasterIdLst>
  <p:handoutMasterIdLst>
    <p:handoutMasterId r:id="rId111"/>
  </p:handoutMasterIdLst>
  <p:sldIdLst>
    <p:sldId id="481" r:id="rId2"/>
    <p:sldId id="596" r:id="rId3"/>
    <p:sldId id="482" r:id="rId4"/>
    <p:sldId id="483" r:id="rId5"/>
    <p:sldId id="490" r:id="rId6"/>
    <p:sldId id="491" r:id="rId7"/>
    <p:sldId id="505" r:id="rId8"/>
    <p:sldId id="597" r:id="rId9"/>
    <p:sldId id="492" r:id="rId10"/>
    <p:sldId id="484" r:id="rId11"/>
    <p:sldId id="598" r:id="rId12"/>
    <p:sldId id="599" r:id="rId13"/>
    <p:sldId id="602" r:id="rId14"/>
    <p:sldId id="600" r:id="rId15"/>
    <p:sldId id="601" r:id="rId16"/>
    <p:sldId id="603" r:id="rId17"/>
    <p:sldId id="604" r:id="rId18"/>
    <p:sldId id="485" r:id="rId19"/>
    <p:sldId id="584" r:id="rId20"/>
    <p:sldId id="585" r:id="rId21"/>
    <p:sldId id="542" r:id="rId22"/>
    <p:sldId id="586" r:id="rId23"/>
    <p:sldId id="486" r:id="rId24"/>
    <p:sldId id="487" r:id="rId25"/>
    <p:sldId id="605" r:id="rId26"/>
    <p:sldId id="592" r:id="rId27"/>
    <p:sldId id="591" r:id="rId28"/>
    <p:sldId id="593" r:id="rId29"/>
    <p:sldId id="488" r:id="rId30"/>
    <p:sldId id="606" r:id="rId31"/>
    <p:sldId id="607" r:id="rId32"/>
    <p:sldId id="588" r:id="rId33"/>
    <p:sldId id="589" r:id="rId34"/>
    <p:sldId id="590" r:id="rId35"/>
    <p:sldId id="587" r:id="rId36"/>
    <p:sldId id="493" r:id="rId37"/>
    <p:sldId id="558" r:id="rId38"/>
    <p:sldId id="559" r:id="rId39"/>
    <p:sldId id="560" r:id="rId40"/>
    <p:sldId id="561" r:id="rId41"/>
    <p:sldId id="562" r:id="rId42"/>
    <p:sldId id="563" r:id="rId43"/>
    <p:sldId id="564" r:id="rId44"/>
    <p:sldId id="565" r:id="rId45"/>
    <p:sldId id="566" r:id="rId46"/>
    <p:sldId id="567" r:id="rId47"/>
    <p:sldId id="568" r:id="rId48"/>
    <p:sldId id="569" r:id="rId49"/>
    <p:sldId id="570" r:id="rId50"/>
    <p:sldId id="582" r:id="rId51"/>
    <p:sldId id="572" r:id="rId52"/>
    <p:sldId id="583" r:id="rId53"/>
    <p:sldId id="573" r:id="rId54"/>
    <p:sldId id="574" r:id="rId55"/>
    <p:sldId id="578" r:id="rId56"/>
    <p:sldId id="579" r:id="rId57"/>
    <p:sldId id="580" r:id="rId58"/>
    <p:sldId id="575" r:id="rId59"/>
    <p:sldId id="576" r:id="rId60"/>
    <p:sldId id="577" r:id="rId61"/>
    <p:sldId id="552" r:id="rId62"/>
    <p:sldId id="536" r:id="rId63"/>
    <p:sldId id="539" r:id="rId64"/>
    <p:sldId id="537" r:id="rId65"/>
    <p:sldId id="538" r:id="rId66"/>
    <p:sldId id="540" r:id="rId67"/>
    <p:sldId id="541" r:id="rId68"/>
    <p:sldId id="555" r:id="rId69"/>
    <p:sldId id="556" r:id="rId70"/>
    <p:sldId id="581" r:id="rId71"/>
    <p:sldId id="497" r:id="rId72"/>
    <p:sldId id="495" r:id="rId73"/>
    <p:sldId id="499" r:id="rId74"/>
    <p:sldId id="500" r:id="rId75"/>
    <p:sldId id="553" r:id="rId76"/>
    <p:sldId id="535" r:id="rId77"/>
    <p:sldId id="545" r:id="rId78"/>
    <p:sldId id="534" r:id="rId79"/>
    <p:sldId id="543" r:id="rId80"/>
    <p:sldId id="546" r:id="rId81"/>
    <p:sldId id="544" r:id="rId82"/>
    <p:sldId id="501" r:id="rId83"/>
    <p:sldId id="533" r:id="rId84"/>
    <p:sldId id="547" r:id="rId85"/>
    <p:sldId id="548" r:id="rId86"/>
    <p:sldId id="549" r:id="rId87"/>
    <p:sldId id="550" r:id="rId88"/>
    <p:sldId id="554" r:id="rId89"/>
    <p:sldId id="551" r:id="rId90"/>
    <p:sldId id="532" r:id="rId91"/>
    <p:sldId id="557" r:id="rId92"/>
    <p:sldId id="502" r:id="rId93"/>
    <p:sldId id="503" r:id="rId94"/>
    <p:sldId id="504" r:id="rId95"/>
    <p:sldId id="506" r:id="rId96"/>
    <p:sldId id="507" r:id="rId97"/>
    <p:sldId id="515" r:id="rId98"/>
    <p:sldId id="508" r:id="rId99"/>
    <p:sldId id="516" r:id="rId100"/>
    <p:sldId id="510" r:id="rId101"/>
    <p:sldId id="512" r:id="rId102"/>
    <p:sldId id="513" r:id="rId103"/>
    <p:sldId id="514" r:id="rId104"/>
    <p:sldId id="511" r:id="rId105"/>
    <p:sldId id="517" r:id="rId106"/>
    <p:sldId id="518" r:id="rId107"/>
    <p:sldId id="509" r:id="rId108"/>
    <p:sldId id="571" r:id="rId109"/>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317" autoAdjust="0"/>
  </p:normalViewPr>
  <p:slideViewPr>
    <p:cSldViewPr>
      <p:cViewPr>
        <p:scale>
          <a:sx n="110" d="100"/>
          <a:sy n="110" d="100"/>
        </p:scale>
        <p:origin x="48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45</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46</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47</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48</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49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51</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52</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53</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54</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37</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55</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56</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57</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58</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59</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60</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38</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39</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40</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41</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42</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43</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44</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10</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100</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101</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102</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103</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104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105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106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107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108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12</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17</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18</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r>
              <a:rPr lang="en-US" sz="2400" i="1" dirty="0"/>
              <a:t>The Software Architecture of a system consists of a description of the system elements, interactions between the system elements, patterns that guide the system elements, and constraints on the relationships between system elements.</a:t>
            </a: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19</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r>
              <a:rPr lang="en-US" sz="2400" i="1" dirty="0"/>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r>
              <a:rPr lang="en-US" sz="2000" i="1" dirty="0"/>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r>
              <a:rPr lang="en-US" sz="2400" i="1" dirty="0"/>
              <a:t>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r>
              <a:rPr lang="en-US" sz="2400" i="1" dirty="0"/>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23</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24</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25</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26</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27</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28</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29</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3</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30</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t>
            </a:r>
            <a:r>
              <a:rPr lang="en-US" dirty="0" err="1"/>
              <a:t>aspets</a:t>
            </a:r>
            <a:endParaRPr lang="en-US" dirty="0"/>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36</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37</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38</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39</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Software Designs are complicated, therefore,</a:t>
            </a:r>
            <a:br>
              <a:rPr lang="en-US" b="1"/>
            </a:br>
            <a:r>
              <a:rPr lang="en-US" b="1"/>
              <a:t>they must be modeled…</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40</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41</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42</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43</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44</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45</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46</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47</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48</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49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5</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51</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52</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53</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54</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55</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56</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57</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58</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59</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6</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60</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61</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65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7</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71</a:t>
            </a:fld>
            <a:endParaRPr lang="en-US"/>
          </a:p>
        </p:txBody>
      </p:sp>
      <p:sp>
        <p:nvSpPr>
          <p:cNvPr id="485378" name="Rectangle 2"/>
          <p:cNvSpPr>
            <a:spLocks noGrp="1" noChangeArrowheads="1"/>
          </p:cNvSpPr>
          <p:nvPr>
            <p:ph type="title"/>
          </p:nvPr>
        </p:nvSpPr>
        <p:spPr/>
        <p:txBody>
          <a:bodyPr/>
          <a:lstStyle/>
          <a:p>
            <a:r>
              <a:rPr lang="en-US" sz="3200" dirty="0"/>
              <a:t>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72</a:t>
            </a:fld>
            <a:endParaRPr lang="en-US"/>
          </a:p>
        </p:txBody>
      </p:sp>
      <p:sp>
        <p:nvSpPr>
          <p:cNvPr id="483330" name="Rectangle 2"/>
          <p:cNvSpPr>
            <a:spLocks noGrp="1" noChangeArrowheads="1"/>
          </p:cNvSpPr>
          <p:nvPr>
            <p:ph type="title"/>
          </p:nvPr>
        </p:nvSpPr>
        <p:spPr/>
        <p:txBody>
          <a:bodyPr/>
          <a:lstStyle/>
          <a:p>
            <a:r>
              <a:rPr lang="en-US"/>
              <a:t>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73</a:t>
            </a:fld>
            <a:endParaRPr lang="en-US"/>
          </a:p>
        </p:txBody>
      </p:sp>
      <p:sp>
        <p:nvSpPr>
          <p:cNvPr id="488450" name="Rectangle 2"/>
          <p:cNvSpPr>
            <a:spLocks noGrp="1" noChangeArrowheads="1"/>
          </p:cNvSpPr>
          <p:nvPr>
            <p:ph type="title"/>
          </p:nvPr>
        </p:nvSpPr>
        <p:spPr/>
        <p:txBody>
          <a:bodyPr/>
          <a:lstStyle/>
          <a:p>
            <a:r>
              <a:rPr lang="en-US" sz="3200"/>
              <a:t>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74</a:t>
            </a:fld>
            <a:endParaRPr lang="en-US"/>
          </a:p>
        </p:txBody>
      </p:sp>
      <p:sp>
        <p:nvSpPr>
          <p:cNvPr id="489474" name="Rectangle 2"/>
          <p:cNvSpPr>
            <a:spLocks noGrp="1" noChangeArrowheads="1"/>
          </p:cNvSpPr>
          <p:nvPr>
            <p:ph type="title"/>
          </p:nvPr>
        </p:nvSpPr>
        <p:spPr/>
        <p:txBody>
          <a:bodyPr/>
          <a:lstStyle/>
          <a:p>
            <a:r>
              <a:rPr lang="en-US"/>
              <a:t>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75</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76</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77</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78</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82122924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79</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8</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80</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81</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82</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83</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84</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87</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88</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89</a:t>
            </a:fld>
            <a:endParaRPr lang="en-US"/>
          </a:p>
        </p:txBody>
      </p:sp>
      <p:sp>
        <p:nvSpPr>
          <p:cNvPr id="495618" name="Rectangle 2"/>
          <p:cNvSpPr>
            <a:spLocks noGrp="1" noChangeArrowheads="1"/>
          </p:cNvSpPr>
          <p:nvPr>
            <p:ph type="title"/>
          </p:nvPr>
        </p:nvSpPr>
        <p:spPr/>
        <p:txBody>
          <a:bodyPr/>
          <a:lstStyle/>
          <a:p>
            <a:r>
              <a:rPr lang="en-US" dirty="0"/>
              <a:t>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231933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9</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90</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91</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92</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93</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94</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95</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96</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97</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98</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99</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43636</TotalTime>
  <Words>4849</Words>
  <Application>Microsoft Macintosh PowerPoint</Application>
  <PresentationFormat>On-screen Show (4:3)</PresentationFormat>
  <Paragraphs>879</Paragraphs>
  <Slides>108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Why Software Design</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Defining Software Architecture</vt:lpstr>
      <vt:lpstr>Software Architecture</vt:lpstr>
      <vt:lpstr>Software Architecture</vt:lpstr>
      <vt:lpstr>Software Architecture</vt:lpstr>
      <vt:lpstr>Software Architecture</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The structure of the source code should not be determined arbitrarily </vt:lpstr>
      <vt:lpstr>Starting with understanding the structure of the system</vt:lpstr>
      <vt:lpstr>Architecture decisions and design principles also influence the system structure</vt:lpstr>
      <vt:lpstr>Architecture principle example</vt:lpstr>
      <vt:lpstr>Another architecture principal example…</vt:lpstr>
      <vt:lpstr>Design principles can impact many platform and technology aspets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Design Methodologies- Dealing with Complexity</vt:lpstr>
      <vt:lpstr>Software Development Methodology</vt:lpstr>
      <vt:lpstr>Modeling Emphasis for Different Design Approaches</vt:lpstr>
      <vt:lpstr>Jumpstarting Design</vt:lpstr>
      <vt:lpstr>Back to Architecture</vt:lpstr>
      <vt:lpstr>Architecture and Design Patterns</vt:lpstr>
      <vt:lpstr>Architecture Styles</vt:lpstr>
      <vt:lpstr>Architecture Styles are generally categorized and can be specialized</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Patterns</vt:lpstr>
      <vt:lpstr>Example:  IOS Cocoa Framework MVC</vt:lpstr>
      <vt:lpstr>Example:  Jakarta Struts Presentation Framework – A Design of an MVC</vt:lpstr>
      <vt:lpstr>Example:  J2EE  Architecture Patterns</vt:lpstr>
      <vt:lpstr>Example:  Intercepting Filter Pattern Architectural Pattern</vt:lpstr>
      <vt:lpstr>Design Patterns </vt:lpstr>
      <vt:lpstr>What’s good about Patterns</vt:lpstr>
      <vt:lpstr>Design Quality</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lpstr>Good Design Properties</vt:lpstr>
      <vt:lpstr>Good Design Properties</vt:lpstr>
      <vt:lpstr>Good Design Properties</vt:lpstr>
      <vt:lpstr>Summary:  Software Design</vt:lpstr>
      <vt:lpstr>References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428</cp:revision>
  <dcterms:created xsi:type="dcterms:W3CDTF">2001-08-17T22:25:52Z</dcterms:created>
  <dcterms:modified xsi:type="dcterms:W3CDTF">2018-09-30T20:06:31Z</dcterms:modified>
</cp:coreProperties>
</file>